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8FEC65-BDA1-4233-9C44-B75E1071FB54}" type="datetimeFigureOut">
              <a:rPr lang="id-ID" smtClean="0"/>
              <a:pPr/>
              <a:t>09/06/2016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A889EE-8FFA-4BF7-AE98-4A8DA8E718D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FEC65-BDA1-4233-9C44-B75E1071FB54}" type="datetimeFigureOut">
              <a:rPr lang="id-ID" smtClean="0"/>
              <a:pPr/>
              <a:t>09/06/2016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89EE-8FFA-4BF7-AE98-4A8DA8E718D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FEC65-BDA1-4233-9C44-B75E1071FB54}" type="datetimeFigureOut">
              <a:rPr lang="id-ID" smtClean="0"/>
              <a:pPr/>
              <a:t>09/06/2016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89EE-8FFA-4BF7-AE98-4A8DA8E718D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FEC65-BDA1-4233-9C44-B75E1071FB54}" type="datetimeFigureOut">
              <a:rPr lang="id-ID" smtClean="0"/>
              <a:pPr/>
              <a:t>09/06/2016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89EE-8FFA-4BF7-AE98-4A8DA8E718D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FEC65-BDA1-4233-9C44-B75E1071FB54}" type="datetimeFigureOut">
              <a:rPr lang="id-ID" smtClean="0"/>
              <a:pPr/>
              <a:t>09/06/2016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89EE-8FFA-4BF7-AE98-4A8DA8E718D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FEC65-BDA1-4233-9C44-B75E1071FB54}" type="datetimeFigureOut">
              <a:rPr lang="id-ID" smtClean="0"/>
              <a:pPr/>
              <a:t>09/06/2016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89EE-8FFA-4BF7-AE98-4A8DA8E718D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FEC65-BDA1-4233-9C44-B75E1071FB54}" type="datetimeFigureOut">
              <a:rPr lang="id-ID" smtClean="0"/>
              <a:pPr/>
              <a:t>09/06/2016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89EE-8FFA-4BF7-AE98-4A8DA8E718D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FEC65-BDA1-4233-9C44-B75E1071FB54}" type="datetimeFigureOut">
              <a:rPr lang="id-ID" smtClean="0"/>
              <a:pPr/>
              <a:t>09/06/2016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89EE-8FFA-4BF7-AE98-4A8DA8E718D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FEC65-BDA1-4233-9C44-B75E1071FB54}" type="datetimeFigureOut">
              <a:rPr lang="id-ID" smtClean="0"/>
              <a:pPr/>
              <a:t>09/06/2016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89EE-8FFA-4BF7-AE98-4A8DA8E718D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8FEC65-BDA1-4233-9C44-B75E1071FB54}" type="datetimeFigureOut">
              <a:rPr lang="id-ID" smtClean="0"/>
              <a:pPr/>
              <a:t>09/06/2016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889EE-8FFA-4BF7-AE98-4A8DA8E718D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8FEC65-BDA1-4233-9C44-B75E1071FB54}" type="datetimeFigureOut">
              <a:rPr lang="id-ID" smtClean="0"/>
              <a:pPr/>
              <a:t>09/06/2016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A889EE-8FFA-4BF7-AE98-4A8DA8E718D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8FEC65-BDA1-4233-9C44-B75E1071FB54}" type="datetimeFigureOut">
              <a:rPr lang="id-ID" smtClean="0"/>
              <a:pPr/>
              <a:t>09/06/2016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A889EE-8FFA-4BF7-AE98-4A8DA8E718D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1500198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Petunjuk</a:t>
            </a:r>
            <a:r>
              <a:rPr lang="en-US" sz="3600" dirty="0" smtClean="0"/>
              <a:t> </a:t>
            </a:r>
            <a:r>
              <a:rPr lang="en-US" sz="3600" dirty="0" err="1" smtClean="0"/>
              <a:t>Pengisian</a:t>
            </a:r>
            <a:r>
              <a:rPr lang="en-US" sz="3600" dirty="0" smtClean="0"/>
              <a:t> SPT </a:t>
            </a:r>
            <a:r>
              <a:rPr lang="en-US" sz="3600" dirty="0" err="1" smtClean="0"/>
              <a:t>Tahunan</a:t>
            </a:r>
            <a:r>
              <a:rPr lang="en-US" sz="3600" dirty="0" smtClean="0"/>
              <a:t> </a:t>
            </a:r>
            <a:r>
              <a:rPr lang="en-US" sz="3600" dirty="0" err="1" smtClean="0"/>
              <a:t>PPh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 </a:t>
            </a:r>
            <a:r>
              <a:rPr lang="en-US" sz="3600" dirty="0" err="1" smtClean="0"/>
              <a:t>Pribadi</a:t>
            </a:r>
            <a:r>
              <a:rPr lang="en-US" sz="3600" dirty="0" smtClean="0"/>
              <a:t> 2016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/>
              <a:t>HARIRI, SE., M.Ak</a:t>
            </a:r>
          </a:p>
          <a:p>
            <a:r>
              <a:rPr lang="id-ID" sz="2000" dirty="0" smtClean="0"/>
              <a:t>Universitas Islam Malang</a:t>
            </a:r>
          </a:p>
          <a:p>
            <a:r>
              <a:rPr lang="id-ID" sz="2000" dirty="0" smtClean="0"/>
              <a:t>2016</a:t>
            </a:r>
            <a:endParaRPr lang="id-ID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en-US" b="1" i="1" dirty="0" err="1" smtClean="0"/>
              <a:t>Langkah</a:t>
            </a:r>
            <a:r>
              <a:rPr lang="en-US" b="1" i="1" dirty="0" smtClean="0"/>
              <a:t> 5</a:t>
            </a:r>
            <a:r>
              <a:rPr lang="en-US" dirty="0" smtClean="0"/>
              <a:t>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C </a:t>
            </a:r>
            <a:r>
              <a:rPr lang="en-US" dirty="0" err="1" smtClean="0"/>
              <a:t>silakan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r>
              <a:rPr lang="en-US" dirty="0" smtClean="0"/>
              <a:t> yang </a:t>
            </a:r>
            <a:r>
              <a:rPr lang="id-ID" dirty="0" smtClean="0"/>
              <a:t>di</a:t>
            </a:r>
            <a:r>
              <a:rPr lang="en-US" dirty="0" err="1" smtClean="0"/>
              <a:t>miliki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 descr="https://4.bp.blogspot.com/-X6Isox4lqqc/Vrqhw159LRI/AAAAAAAAAgM/kAyw3Z65hgo/s1600/Tanggungan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500174"/>
            <a:ext cx="6215106" cy="4643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Nomor</a:t>
            </a:r>
            <a:r>
              <a:rPr lang="en-US" dirty="0" smtClean="0"/>
              <a:t> 1: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Isteri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-</a:t>
            </a:r>
            <a:r>
              <a:rPr lang="en-US" dirty="0" err="1" smtClean="0"/>
              <a:t>anak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2: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NIK, </a:t>
            </a:r>
            <a:r>
              <a:rPr lang="en-US" dirty="0" err="1" smtClean="0"/>
              <a:t>silakan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3: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4: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r>
              <a:rPr lang="en-US" sz="1800" b="1" i="1" dirty="0" err="1" smtClean="0"/>
              <a:t>Langkah</a:t>
            </a:r>
            <a:r>
              <a:rPr lang="en-US" sz="1800" b="1" i="1" dirty="0" smtClean="0"/>
              <a:t> 6</a:t>
            </a:r>
            <a:r>
              <a:rPr lang="en-US" sz="1800" dirty="0" smtClean="0"/>
              <a:t>:Langkah </a:t>
            </a:r>
            <a:r>
              <a:rPr lang="en-US" sz="1800" dirty="0" err="1" smtClean="0"/>
              <a:t>berikutn</a:t>
            </a:r>
            <a:r>
              <a:rPr lang="id-ID" sz="1800" dirty="0" smtClean="0"/>
              <a:t>y</a:t>
            </a:r>
            <a:r>
              <a:rPr lang="en-US" sz="1800" dirty="0" smtClean="0"/>
              <a:t>a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pengisian</a:t>
            </a:r>
            <a:r>
              <a:rPr lang="en-US" sz="1800" dirty="0" smtClean="0"/>
              <a:t> </a:t>
            </a:r>
            <a:r>
              <a:rPr lang="en-US" sz="1800" dirty="0" err="1" smtClean="0"/>
              <a:t>formulir</a:t>
            </a:r>
            <a:r>
              <a:rPr lang="en-US" sz="1800" dirty="0" smtClean="0"/>
              <a:t> SPT </a:t>
            </a:r>
            <a:r>
              <a:rPr lang="en-US" sz="1800" dirty="0" err="1" smtClean="0"/>
              <a:t>Tahunan</a:t>
            </a:r>
            <a:r>
              <a:rPr lang="en-US" sz="1800" dirty="0" smtClean="0"/>
              <a:t> </a:t>
            </a:r>
            <a:r>
              <a:rPr lang="en-US" sz="1800" dirty="0" err="1" smtClean="0"/>
              <a:t>PPh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</a:t>
            </a:r>
            <a:r>
              <a:rPr lang="en-US" sz="1800" dirty="0" err="1" smtClean="0"/>
              <a:t>Pribadi</a:t>
            </a:r>
            <a:r>
              <a:rPr lang="en-US" sz="1800" dirty="0" smtClean="0"/>
              <a:t> </a:t>
            </a:r>
            <a:r>
              <a:rPr lang="en-US" sz="1800" dirty="0" err="1" smtClean="0"/>
              <a:t>Lampiran</a:t>
            </a:r>
            <a:r>
              <a:rPr lang="en-US" sz="1800" dirty="0" smtClean="0"/>
              <a:t> 1770-III.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lampiran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III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diminta</a:t>
            </a:r>
            <a:r>
              <a:rPr lang="en-US" sz="1800" dirty="0" smtClean="0"/>
              <a:t> </a:t>
            </a:r>
            <a:r>
              <a:rPr lang="en-US" sz="1800" dirty="0" err="1" smtClean="0"/>
              <a:t>mengisi</a:t>
            </a:r>
            <a:r>
              <a:rPr lang="en-US" sz="1800" dirty="0" smtClean="0"/>
              <a:t> data </a:t>
            </a:r>
            <a:r>
              <a:rPr lang="en-US" sz="1800" dirty="0" err="1" smtClean="0"/>
              <a:t>penghasilan</a:t>
            </a:r>
            <a:r>
              <a:rPr lang="id-ID" sz="1800" dirty="0" smtClean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final, </a:t>
            </a:r>
            <a:r>
              <a:rPr lang="en-US" sz="1800" dirty="0" err="1" smtClean="0"/>
              <a:t>diantaranya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bunga</a:t>
            </a:r>
            <a:r>
              <a:rPr lang="en-US" sz="1800" dirty="0" smtClean="0"/>
              <a:t> </a:t>
            </a:r>
            <a:r>
              <a:rPr lang="en-US" sz="1800" dirty="0" err="1" smtClean="0"/>
              <a:t>deposito</a:t>
            </a:r>
            <a:r>
              <a:rPr lang="en-US" sz="1800" dirty="0" smtClean="0"/>
              <a:t>, </a:t>
            </a:r>
            <a:r>
              <a:rPr lang="en-US" sz="1800" dirty="0" err="1" smtClean="0"/>
              <a:t>hadiah</a:t>
            </a:r>
            <a:r>
              <a:rPr lang="en-US" sz="1800" dirty="0" smtClean="0"/>
              <a:t>,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 </a:t>
            </a:r>
            <a:r>
              <a:rPr lang="en-US" sz="1800" dirty="0" err="1" smtClean="0"/>
              <a:t>tanah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penghasilan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final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 descr="Petunjuk Pengisian SPT Tahunan PPh Orang Pribadi 2016 Bagi Wajib Pajak PP 46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000240"/>
            <a:ext cx="6691338" cy="4286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Nomor</a:t>
            </a:r>
            <a:r>
              <a:rPr lang="en-US" dirty="0" smtClean="0"/>
              <a:t> 1: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3 </a:t>
            </a:r>
            <a:r>
              <a:rPr lang="en-US" dirty="0" err="1" smtClean="0"/>
              <a:t>nomor</a:t>
            </a:r>
            <a:r>
              <a:rPr lang="en-US" dirty="0" smtClean="0"/>
              <a:t> 1 - </a:t>
            </a:r>
            <a:r>
              <a:rPr lang="en-US" dirty="0" smtClean="0"/>
              <a:t>4.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smtClean="0"/>
              <a:t>2: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A </a:t>
            </a:r>
            <a:r>
              <a:rPr lang="en-US" dirty="0" err="1" smtClean="0"/>
              <a:t>nomor</a:t>
            </a:r>
            <a:r>
              <a:rPr lang="en-US" dirty="0" smtClean="0"/>
              <a:t> 16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lain yang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final </a:t>
            </a:r>
            <a:r>
              <a:rPr lang="en-US" dirty="0" err="1" smtClean="0"/>
              <a:t>dan</a:t>
            </a:r>
            <a:r>
              <a:rPr lang="en-US" dirty="0" smtClean="0"/>
              <a:t>/ </a:t>
            </a:r>
            <a:r>
              <a:rPr lang="en-US" dirty="0" err="1" smtClean="0"/>
              <a:t>bersifat</a:t>
            </a:r>
            <a:r>
              <a:rPr lang="en-US" dirty="0" smtClean="0"/>
              <a:t> final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total </a:t>
            </a:r>
            <a:r>
              <a:rPr lang="en-US" dirty="0" err="1" smtClean="0"/>
              <a:t>peredaran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r>
              <a:rPr lang="en-US" dirty="0" smtClean="0"/>
              <a:t>.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total </a:t>
            </a:r>
            <a:r>
              <a:rPr lang="en-US" dirty="0" err="1" smtClean="0"/>
              <a:t>peredaran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2.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err="1" smtClean="0"/>
              <a:t>Langkah</a:t>
            </a:r>
            <a:r>
              <a:rPr lang="en-US" b="1" i="1" dirty="0" smtClean="0"/>
              <a:t> 7</a:t>
            </a:r>
            <a:r>
              <a:rPr lang="en-US" dirty="0" smtClean="0"/>
              <a:t>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B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id-ID" dirty="0" smtClean="0"/>
              <a:t>di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sumbangan</a:t>
            </a:r>
            <a:r>
              <a:rPr lang="en-US" dirty="0" smtClean="0"/>
              <a:t>, </a:t>
            </a:r>
            <a:r>
              <a:rPr lang="en-US" dirty="0" err="1" smtClean="0"/>
              <a:t>hibah</a:t>
            </a:r>
            <a:r>
              <a:rPr lang="en-US" dirty="0" smtClean="0"/>
              <a:t>, </a:t>
            </a:r>
            <a:r>
              <a:rPr lang="en-US" dirty="0" err="1" smtClean="0"/>
              <a:t>warisan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melangkah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smtClean="0"/>
              <a:t>1770-II.</a:t>
            </a:r>
            <a:endParaRPr lang="id-ID" dirty="0" smtClean="0"/>
          </a:p>
          <a:p>
            <a:r>
              <a:rPr lang="en-US" b="1" i="1" dirty="0" err="1" smtClean="0"/>
              <a:t>Langkah</a:t>
            </a:r>
            <a:r>
              <a:rPr lang="en-US" b="1" i="1" dirty="0" smtClean="0"/>
              <a:t> </a:t>
            </a:r>
            <a:r>
              <a:rPr lang="en-US" b="1" i="1" dirty="0" smtClean="0"/>
              <a:t>8</a:t>
            </a:r>
            <a:r>
              <a:rPr lang="en-US" dirty="0" smtClean="0"/>
              <a:t>: </a:t>
            </a:r>
            <a:r>
              <a:rPr lang="en-US" dirty="0" err="1" smtClean="0"/>
              <a:t>Lampiran</a:t>
            </a:r>
            <a:r>
              <a:rPr lang="en-US" dirty="0" smtClean="0"/>
              <a:t> 1770-II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silakan</a:t>
            </a:r>
            <a:r>
              <a:rPr lang="en-US" dirty="0" smtClean="0"/>
              <a:t> </a:t>
            </a:r>
            <a:r>
              <a:rPr lang="en-US" dirty="0" err="1" smtClean="0"/>
              <a:t>diisikan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kolom-kolom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en-US" sz="1900" dirty="0" err="1" smtClean="0"/>
              <a:t>Nomor</a:t>
            </a:r>
            <a:r>
              <a:rPr lang="en-US" sz="1900" dirty="0" smtClean="0"/>
              <a:t> 1: </a:t>
            </a:r>
            <a:r>
              <a:rPr lang="en-US" sz="1900" dirty="0" err="1" smtClean="0"/>
              <a:t>diisi</a:t>
            </a:r>
            <a:r>
              <a:rPr lang="en-US" sz="1900" dirty="0" smtClean="0"/>
              <a:t> </a:t>
            </a:r>
            <a:r>
              <a:rPr lang="en-US" sz="1900" dirty="0" err="1" smtClean="0"/>
              <a:t>sama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langkah</a:t>
            </a:r>
            <a:r>
              <a:rPr lang="en-US" sz="1900" dirty="0" smtClean="0"/>
              <a:t> </a:t>
            </a:r>
            <a:r>
              <a:rPr lang="en-US" sz="1900" dirty="0" err="1" smtClean="0"/>
              <a:t>sebelumnya</a:t>
            </a:r>
            <a:r>
              <a:rPr lang="en-US" sz="1900" dirty="0" smtClean="0"/>
              <a:t>.</a:t>
            </a:r>
            <a:endParaRPr lang="id-ID" sz="1900" dirty="0" smtClean="0"/>
          </a:p>
          <a:p>
            <a:r>
              <a:rPr lang="en-US" sz="1900" dirty="0" err="1" smtClean="0"/>
              <a:t>Nomor</a:t>
            </a:r>
            <a:r>
              <a:rPr lang="en-US" sz="1900" dirty="0" smtClean="0"/>
              <a:t> </a:t>
            </a:r>
            <a:r>
              <a:rPr lang="en-US" sz="1900" dirty="0" smtClean="0"/>
              <a:t>2: </a:t>
            </a:r>
            <a:r>
              <a:rPr lang="en-US" sz="1900" dirty="0" err="1" smtClean="0"/>
              <a:t>diisi</a:t>
            </a:r>
            <a:r>
              <a:rPr lang="en-US" sz="1900" dirty="0" smtClean="0"/>
              <a:t> </a:t>
            </a:r>
            <a:r>
              <a:rPr lang="en-US" sz="1900" dirty="0" err="1" smtClean="0"/>
              <a:t>sesuai</a:t>
            </a:r>
            <a:r>
              <a:rPr lang="en-US" sz="1900" dirty="0" smtClean="0"/>
              <a:t> </a:t>
            </a:r>
            <a:r>
              <a:rPr lang="en-US" sz="1900" dirty="0" err="1" smtClean="0"/>
              <a:t>bukti</a:t>
            </a:r>
            <a:r>
              <a:rPr lang="en-US" sz="1900" dirty="0" smtClean="0"/>
              <a:t> </a:t>
            </a:r>
            <a:r>
              <a:rPr lang="en-US" sz="1900" dirty="0" err="1" smtClean="0"/>
              <a:t>potong</a:t>
            </a:r>
            <a:r>
              <a:rPr lang="en-US" sz="1900" dirty="0" smtClean="0"/>
              <a:t> yang </a:t>
            </a:r>
            <a:r>
              <a:rPr lang="id-ID" sz="1900" dirty="0" smtClean="0"/>
              <a:t>di</a:t>
            </a:r>
            <a:r>
              <a:rPr lang="en-US" sz="1900" dirty="0" err="1" smtClean="0"/>
              <a:t>miliki</a:t>
            </a:r>
            <a:r>
              <a:rPr lang="en-US" sz="1900" dirty="0" smtClean="0"/>
              <a:t>.</a:t>
            </a:r>
            <a:endParaRPr lang="id-ID" sz="1900" dirty="0" smtClean="0"/>
          </a:p>
          <a:p>
            <a:pPr>
              <a:buNone/>
            </a:pPr>
            <a:r>
              <a:rPr lang="id-ID" sz="1900" dirty="0" smtClean="0"/>
              <a:t>	</a:t>
            </a:r>
            <a:r>
              <a:rPr lang="en-US" sz="1900" dirty="0" err="1" smtClean="0"/>
              <a:t>Jumlahkan</a:t>
            </a:r>
            <a:r>
              <a:rPr lang="en-US" sz="1900" dirty="0" smtClean="0"/>
              <a:t> </a:t>
            </a:r>
            <a:r>
              <a:rPr lang="en-US" sz="1900" dirty="0" err="1" smtClean="0"/>
              <a:t>PPh</a:t>
            </a:r>
            <a:r>
              <a:rPr lang="en-US" sz="1900" dirty="0" smtClean="0"/>
              <a:t> yang </a:t>
            </a:r>
            <a:r>
              <a:rPr lang="en-US" sz="1900" dirty="0" err="1" smtClean="0"/>
              <a:t>dipotong</a:t>
            </a:r>
            <a:r>
              <a:rPr lang="en-US" sz="1900" dirty="0" smtClean="0"/>
              <a:t> </a:t>
            </a:r>
            <a:r>
              <a:rPr lang="en-US" sz="1900" dirty="0" err="1" smtClean="0"/>
              <a:t>atau</a:t>
            </a:r>
            <a:r>
              <a:rPr lang="en-US" sz="1900" dirty="0" smtClean="0"/>
              <a:t> </a:t>
            </a:r>
            <a:r>
              <a:rPr lang="en-US" sz="1900" dirty="0" err="1" smtClean="0"/>
              <a:t>dipungut</a:t>
            </a:r>
            <a:r>
              <a:rPr lang="en-US" sz="1900" dirty="0" smtClean="0"/>
              <a:t> </a:t>
            </a:r>
            <a:r>
              <a:rPr lang="en-US" sz="1900" dirty="0" err="1" smtClean="0"/>
              <a:t>pihak</a:t>
            </a:r>
            <a:r>
              <a:rPr lang="en-US" sz="1900" dirty="0" smtClean="0"/>
              <a:t> lain </a:t>
            </a:r>
            <a:r>
              <a:rPr lang="en-US" sz="1900" dirty="0" err="1" smtClean="0"/>
              <a:t>di</a:t>
            </a:r>
            <a:r>
              <a:rPr lang="en-US" sz="1900" dirty="0" smtClean="0"/>
              <a:t> </a:t>
            </a:r>
            <a:r>
              <a:rPr lang="en-US" sz="1900" dirty="0" err="1" smtClean="0"/>
              <a:t>Jumlah</a:t>
            </a:r>
            <a:r>
              <a:rPr lang="en-US" sz="1900" dirty="0" smtClean="0"/>
              <a:t> </a:t>
            </a:r>
            <a:r>
              <a:rPr lang="en-US" sz="1900" dirty="0" err="1" smtClean="0"/>
              <a:t>Bagian</a:t>
            </a:r>
            <a:r>
              <a:rPr lang="en-US" sz="1900" dirty="0" smtClean="0"/>
              <a:t> A.</a:t>
            </a:r>
            <a:endParaRPr lang="id-ID" sz="1900" dirty="0" smtClean="0"/>
          </a:p>
          <a:p>
            <a:pPr>
              <a:buNone/>
            </a:pPr>
            <a:r>
              <a:rPr lang="id-ID" sz="1900" dirty="0" smtClean="0"/>
              <a:t>	</a:t>
            </a:r>
            <a:r>
              <a:rPr lang="en-US" sz="1900" dirty="0" err="1" smtClean="0"/>
              <a:t>Kolom</a:t>
            </a:r>
            <a:r>
              <a:rPr lang="en-US" sz="1900" dirty="0" smtClean="0"/>
              <a:t> </a:t>
            </a:r>
            <a:r>
              <a:rPr lang="en-US" sz="1900" dirty="0" smtClean="0"/>
              <a:t>yang </a:t>
            </a:r>
            <a:r>
              <a:rPr lang="en-US" sz="1900" dirty="0" err="1" smtClean="0"/>
              <a:t>tidak</a:t>
            </a:r>
            <a:r>
              <a:rPr lang="en-US" sz="1900" dirty="0" smtClean="0"/>
              <a:t> </a:t>
            </a:r>
            <a:r>
              <a:rPr lang="en-US" sz="1900" dirty="0" err="1" smtClean="0"/>
              <a:t>ada</a:t>
            </a:r>
            <a:endParaRPr lang="id-ID" sz="1900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6" name="Picture 5" descr="Petunjuk Pengisian SPT Tahunan PPh Orang Pribadi 2016 Bagi Wajib Pajak PP 46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71538" y="500042"/>
            <a:ext cx="7000924" cy="3786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29354"/>
          </a:xfrm>
        </p:spPr>
        <p:txBody>
          <a:bodyPr>
            <a:normAutofit/>
          </a:bodyPr>
          <a:lstStyle/>
          <a:p>
            <a:r>
              <a:rPr lang="en-US" sz="2000" b="1" i="1" dirty="0" err="1" smtClean="0"/>
              <a:t>Langkah</a:t>
            </a:r>
            <a:r>
              <a:rPr lang="en-US" sz="2000" b="1" i="1" dirty="0" smtClean="0"/>
              <a:t> 9</a:t>
            </a:r>
            <a:r>
              <a:rPr lang="en-US" sz="2000" dirty="0" smtClean="0"/>
              <a:t>: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mengisi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dilanjutkan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Lampiran</a:t>
            </a:r>
            <a:r>
              <a:rPr lang="en-US" sz="2000" dirty="0" smtClean="0"/>
              <a:t> 1770-I. </a:t>
            </a:r>
            <a:r>
              <a:rPr lang="en-US" sz="2000" dirty="0" err="1" smtClean="0"/>
              <a:t>Lampiran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diisi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Wajib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pembukuan</a:t>
            </a:r>
            <a:r>
              <a:rPr lang="en-US" sz="2000" dirty="0" smtClean="0"/>
              <a:t>,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diisi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r>
              <a:rPr lang="en-US" sz="2000" dirty="0" err="1" smtClean="0"/>
              <a:t>Nomor</a:t>
            </a:r>
            <a:r>
              <a:rPr lang="en-US" sz="2000" dirty="0" smtClean="0"/>
              <a:t> 1: </a:t>
            </a:r>
            <a:r>
              <a:rPr lang="en-US" sz="2000" dirty="0" err="1" smtClean="0"/>
              <a:t>diisi</a:t>
            </a:r>
            <a:r>
              <a:rPr lang="en-US" sz="2000" dirty="0" smtClean="0"/>
              <a:t> </a:t>
            </a:r>
            <a:r>
              <a:rPr lang="en-US" sz="2000" dirty="0" err="1" smtClean="0"/>
              <a:t>identitas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r>
              <a:rPr lang="en-US" sz="2000" dirty="0" err="1" smtClean="0"/>
              <a:t>Nomor</a:t>
            </a:r>
            <a:r>
              <a:rPr lang="en-US" sz="2000" dirty="0" smtClean="0"/>
              <a:t> </a:t>
            </a:r>
            <a:r>
              <a:rPr lang="en-US" sz="2000" dirty="0" smtClean="0"/>
              <a:t>2: </a:t>
            </a:r>
            <a:r>
              <a:rPr lang="en-US" sz="2000" dirty="0" err="1" smtClean="0"/>
              <a:t>diisi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identitas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mengaudit</a:t>
            </a:r>
            <a:r>
              <a:rPr lang="en-US" sz="2000" dirty="0" smtClean="0"/>
              <a:t> </a:t>
            </a:r>
            <a:r>
              <a:rPr lang="en-US" sz="2000" dirty="0" err="1" smtClean="0"/>
              <a:t>pembukuan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,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diisi</a:t>
            </a:r>
            <a:r>
              <a:rPr lang="en-US" sz="2000" dirty="0" smtClean="0"/>
              <a:t>.</a:t>
            </a:r>
            <a:endParaRPr lang="id-ID" sz="2000" dirty="0"/>
          </a:p>
        </p:txBody>
      </p:sp>
      <p:pic>
        <p:nvPicPr>
          <p:cNvPr id="4" name="Picture 3" descr="Petunjuk Pengisian SPT Tahunan PPh Orang Pribadi 2016 Bagi Wajib Pajak PP 46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776412"/>
            <a:ext cx="7000924" cy="2867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Nomor</a:t>
            </a:r>
            <a:r>
              <a:rPr lang="en-US" sz="2000" dirty="0" smtClean="0"/>
              <a:t> 3: </a:t>
            </a:r>
            <a:r>
              <a:rPr lang="en-US" sz="2000" dirty="0" err="1" smtClean="0"/>
              <a:t>diisi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pembukuan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endParaRPr lang="id-ID" sz="2000" dirty="0"/>
          </a:p>
        </p:txBody>
      </p:sp>
      <p:pic>
        <p:nvPicPr>
          <p:cNvPr id="4" name="Picture 3" descr="Petunjuk Pengisian SPT Tahunan PPh Orang Pribadi 2016 Bagi Wajib Pajak PP 46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95372" y="919156"/>
            <a:ext cx="6977090" cy="4724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en-US" sz="2000" dirty="0" err="1" smtClean="0"/>
              <a:t>Nomor</a:t>
            </a:r>
            <a:r>
              <a:rPr lang="en-US" sz="2000" dirty="0" smtClean="0"/>
              <a:t> 4: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penyesuaian</a:t>
            </a:r>
            <a:r>
              <a:rPr lang="en-US" sz="2000" dirty="0" smtClean="0"/>
              <a:t> </a:t>
            </a:r>
            <a:r>
              <a:rPr lang="en-US" sz="2000" dirty="0" err="1" smtClean="0"/>
              <a:t>fiskal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dikenakan</a:t>
            </a:r>
            <a:r>
              <a:rPr lang="en-US" sz="2000" dirty="0" smtClean="0"/>
              <a:t> </a:t>
            </a:r>
            <a:r>
              <a:rPr lang="en-US" sz="2000" dirty="0" err="1" smtClean="0"/>
              <a:t>PPh</a:t>
            </a:r>
            <a:r>
              <a:rPr lang="en-US" sz="2000" dirty="0" smtClean="0"/>
              <a:t> Final.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isikan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Neto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A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Nol</a:t>
            </a:r>
            <a:r>
              <a:rPr lang="en-US" sz="2000" dirty="0" smtClean="0"/>
              <a:t>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penghasilannya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dikenai</a:t>
            </a:r>
            <a:r>
              <a:rPr lang="en-US" sz="2000" dirty="0" smtClean="0"/>
              <a:t> </a:t>
            </a:r>
            <a:r>
              <a:rPr lang="en-US" sz="2000" dirty="0" err="1" smtClean="0"/>
              <a:t>PPh</a:t>
            </a:r>
            <a:r>
              <a:rPr lang="en-US" sz="2000" dirty="0" smtClean="0"/>
              <a:t> Final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PP 46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2013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endParaRPr lang="id-ID" sz="2000" dirty="0"/>
          </a:p>
        </p:txBody>
      </p:sp>
      <p:pic>
        <p:nvPicPr>
          <p:cNvPr id="4" name="Picture 3" descr="Petunjuk Pengisian SPT Tahunan PPh Orang Pribadi 2016 Bagi Wajib Pajak PP 46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14414" y="2338391"/>
            <a:ext cx="6929486" cy="3733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en-US" sz="2000" b="1" i="1" dirty="0" err="1" smtClean="0"/>
              <a:t>Langkah</a:t>
            </a:r>
            <a:r>
              <a:rPr lang="en-US" sz="2000" b="1" i="1" dirty="0" smtClean="0"/>
              <a:t> 10</a:t>
            </a:r>
            <a:r>
              <a:rPr lang="en-US" sz="2000" dirty="0" smtClean="0"/>
              <a:t>: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terakhir</a:t>
            </a:r>
            <a:r>
              <a:rPr lang="en-US" sz="2000" dirty="0" smtClean="0"/>
              <a:t> </a:t>
            </a:r>
            <a:r>
              <a:rPr lang="en-US" sz="2000" dirty="0" err="1" smtClean="0"/>
              <a:t>pengisian</a:t>
            </a:r>
            <a:r>
              <a:rPr lang="en-US" sz="2000" dirty="0" smtClean="0"/>
              <a:t> SPT </a:t>
            </a:r>
            <a:r>
              <a:rPr lang="en-US" sz="2000" dirty="0" err="1" smtClean="0"/>
              <a:t>Tahunan</a:t>
            </a:r>
            <a:r>
              <a:rPr lang="en-US" sz="2000" dirty="0" smtClean="0"/>
              <a:t> </a:t>
            </a:r>
            <a:r>
              <a:rPr lang="en-US" sz="2000" dirty="0" err="1" smtClean="0"/>
              <a:t>PPh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Wajib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PP 46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2013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pengisian</a:t>
            </a:r>
            <a:r>
              <a:rPr lang="en-US" sz="2000" dirty="0" smtClean="0"/>
              <a:t> </a:t>
            </a:r>
            <a:r>
              <a:rPr lang="en-US" sz="2000" dirty="0" err="1" smtClean="0"/>
              <a:t>formulir</a:t>
            </a:r>
            <a:r>
              <a:rPr lang="en-US" sz="2000" dirty="0" smtClean="0"/>
              <a:t> </a:t>
            </a:r>
            <a:r>
              <a:rPr lang="en-US" sz="2000" dirty="0" err="1" smtClean="0"/>
              <a:t>induk</a:t>
            </a:r>
            <a:r>
              <a:rPr lang="en-US" sz="2000" dirty="0" smtClean="0"/>
              <a:t> SPT 1770.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bruto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dikenai</a:t>
            </a:r>
            <a:r>
              <a:rPr lang="en-US" sz="2000" dirty="0" smtClean="0"/>
              <a:t> </a:t>
            </a:r>
            <a:r>
              <a:rPr lang="en-US" sz="2000" dirty="0" err="1" smtClean="0"/>
              <a:t>PPh</a:t>
            </a:r>
            <a:r>
              <a:rPr lang="en-US" sz="2000" dirty="0" smtClean="0"/>
              <a:t> Final </a:t>
            </a:r>
            <a:r>
              <a:rPr lang="en-US" sz="2000" dirty="0" err="1" smtClean="0"/>
              <a:t>Pasal</a:t>
            </a:r>
            <a:r>
              <a:rPr lang="en-US" sz="2000" dirty="0" smtClean="0"/>
              <a:t> 4 </a:t>
            </a:r>
            <a:r>
              <a:rPr lang="en-US" sz="2000" dirty="0" err="1" smtClean="0"/>
              <a:t>ayat</a:t>
            </a:r>
            <a:r>
              <a:rPr lang="en-US" sz="2000" dirty="0" smtClean="0"/>
              <a:t> 2,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induk</a:t>
            </a:r>
            <a:r>
              <a:rPr lang="en-US" sz="2000" dirty="0" smtClean="0"/>
              <a:t> SPT </a:t>
            </a:r>
            <a:r>
              <a:rPr lang="en-US" sz="2000" dirty="0" err="1" smtClean="0"/>
              <a:t>Tahunan</a:t>
            </a:r>
            <a:r>
              <a:rPr lang="en-US" sz="2000" dirty="0" smtClean="0"/>
              <a:t> 1770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endParaRPr lang="id-ID" sz="20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66810" y="2357430"/>
            <a:ext cx="6977090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SPT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PPh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2015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31 </a:t>
            </a:r>
            <a:r>
              <a:rPr lang="en-US" dirty="0" err="1" smtClean="0"/>
              <a:t>Maret</a:t>
            </a:r>
            <a:r>
              <a:rPr lang="en-US" dirty="0" smtClean="0"/>
              <a:t> 2016.</a:t>
            </a:r>
            <a:endParaRPr lang="id-ID" dirty="0" smtClean="0"/>
          </a:p>
          <a:p>
            <a:r>
              <a:rPr lang="id-ID" dirty="0" smtClean="0"/>
              <a:t>Siapa yang dimaksud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PP 46 </a:t>
            </a:r>
            <a:r>
              <a:rPr lang="en-US" dirty="0" err="1" smtClean="0"/>
              <a:t>Tahun</a:t>
            </a:r>
            <a:r>
              <a:rPr lang="en-US" dirty="0" smtClean="0"/>
              <a:t> 2013 </a:t>
            </a:r>
            <a:r>
              <a:rPr lang="en-US" dirty="0" err="1" smtClean="0"/>
              <a:t>itu</a:t>
            </a:r>
            <a:r>
              <a:rPr lang="id-ID" dirty="0" smtClean="0"/>
              <a:t>? </a:t>
            </a:r>
          </a:p>
          <a:p>
            <a:r>
              <a:rPr lang="id-ID" dirty="0" smtClean="0"/>
              <a:t>Secara s</a:t>
            </a:r>
            <a:r>
              <a:rPr lang="en-US" dirty="0" err="1" smtClean="0"/>
              <a:t>ingkat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PP 46 </a:t>
            </a:r>
            <a:r>
              <a:rPr lang="en-US" dirty="0" err="1" smtClean="0"/>
              <a:t>Tahun</a:t>
            </a:r>
            <a:r>
              <a:rPr lang="en-US" dirty="0" smtClean="0"/>
              <a:t> 2013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dikenai</a:t>
            </a:r>
            <a:r>
              <a:rPr lang="en-US" dirty="0" smtClean="0"/>
              <a:t> </a:t>
            </a:r>
            <a:r>
              <a:rPr lang="en-US" dirty="0" err="1" smtClean="0"/>
              <a:t>PPh</a:t>
            </a:r>
            <a:r>
              <a:rPr lang="en-US" dirty="0" smtClean="0"/>
              <a:t> Final </a:t>
            </a:r>
            <a:r>
              <a:rPr lang="en-US" dirty="0" err="1" smtClean="0"/>
              <a:t>Pasal</a:t>
            </a:r>
            <a:r>
              <a:rPr lang="en-US" dirty="0" smtClean="0"/>
              <a:t> 4 </a:t>
            </a:r>
            <a:r>
              <a:rPr lang="en-US" dirty="0" err="1" smtClean="0"/>
              <a:t>ayat</a:t>
            </a:r>
            <a:r>
              <a:rPr lang="en-US" dirty="0" smtClean="0"/>
              <a:t> 2 </a:t>
            </a:r>
            <a:r>
              <a:rPr lang="en-US" dirty="0" err="1" smtClean="0"/>
              <a:t>sebesar</a:t>
            </a:r>
            <a:r>
              <a:rPr lang="en-US" dirty="0" smtClean="0"/>
              <a:t> 1%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peredaran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46 </a:t>
            </a:r>
            <a:r>
              <a:rPr lang="en-US" dirty="0" err="1" smtClean="0"/>
              <a:t>Tahun</a:t>
            </a:r>
            <a:r>
              <a:rPr lang="en-US" dirty="0" smtClean="0"/>
              <a:t> 2013.</a:t>
            </a:r>
            <a:endParaRPr lang="id-ID" dirty="0" smtClean="0"/>
          </a:p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SPT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PPh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id-ID" dirty="0" smtClean="0"/>
              <a:t>di</a:t>
            </a:r>
            <a:r>
              <a:rPr lang="en-US" dirty="0" err="1" smtClean="0"/>
              <a:t>sampaikan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Petunjuk</a:t>
            </a:r>
            <a:r>
              <a:rPr lang="en-US" sz="3200" dirty="0" smtClean="0"/>
              <a:t> </a:t>
            </a:r>
            <a:r>
              <a:rPr lang="en-US" sz="3200" dirty="0" err="1" smtClean="0"/>
              <a:t>Pengisian</a:t>
            </a:r>
            <a:r>
              <a:rPr lang="en-US" sz="3200" dirty="0" smtClean="0"/>
              <a:t> SPT </a:t>
            </a:r>
            <a:r>
              <a:rPr lang="en-US" sz="3200" dirty="0" err="1" smtClean="0"/>
              <a:t>Tahunan</a:t>
            </a:r>
            <a:r>
              <a:rPr lang="en-US" sz="3200" dirty="0" smtClean="0"/>
              <a:t> </a:t>
            </a:r>
            <a:r>
              <a:rPr lang="en-US" sz="3200" dirty="0" err="1" smtClean="0"/>
              <a:t>PPh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r>
              <a:rPr lang="en-US" sz="3200" dirty="0" err="1" smtClean="0"/>
              <a:t>Pribadi</a:t>
            </a:r>
            <a:r>
              <a:rPr lang="en-US" sz="3200" dirty="0" smtClean="0"/>
              <a:t> 2016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Wajib</a:t>
            </a:r>
            <a:r>
              <a:rPr lang="en-US" sz="3200" dirty="0" smtClean="0"/>
              <a:t> </a:t>
            </a:r>
            <a:r>
              <a:rPr lang="en-US" sz="3200" dirty="0" err="1" smtClean="0"/>
              <a:t>Pajak</a:t>
            </a:r>
            <a:r>
              <a:rPr lang="en-US" sz="3200" dirty="0" smtClean="0"/>
              <a:t> PP 46</a:t>
            </a:r>
            <a:endParaRPr lang="id-ID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 </a:t>
            </a:r>
            <a:r>
              <a:rPr lang="en-US" sz="2000" dirty="0" err="1" smtClean="0"/>
              <a:t>potong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8,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PPh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dipotong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dipungut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dimasukkan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Induk</a:t>
            </a:r>
            <a:r>
              <a:rPr lang="en-US" sz="2000" dirty="0" smtClean="0"/>
              <a:t> SPT </a:t>
            </a:r>
            <a:r>
              <a:rPr lang="en-US" sz="2000" dirty="0" err="1" smtClean="0"/>
              <a:t>Tahunan</a:t>
            </a:r>
            <a:r>
              <a:rPr lang="en-US" sz="2000" dirty="0" smtClean="0"/>
              <a:t> 1770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D. </a:t>
            </a:r>
            <a:r>
              <a:rPr lang="en-US" sz="2000" dirty="0" err="1" smtClean="0"/>
              <a:t>Kredit</a:t>
            </a:r>
            <a:r>
              <a:rPr lang="en-US" sz="2000" dirty="0" smtClean="0"/>
              <a:t> </a:t>
            </a:r>
            <a:r>
              <a:rPr lang="en-US" sz="2000" dirty="0" err="1" smtClean="0"/>
              <a:t>Pajak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15,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19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bayar</a:t>
            </a:r>
            <a:r>
              <a:rPr lang="en-US" sz="2000" dirty="0" smtClean="0"/>
              <a:t> </a:t>
            </a:r>
            <a:r>
              <a:rPr lang="en-US" sz="2000" dirty="0" err="1" smtClean="0"/>
              <a:t>PPh</a:t>
            </a:r>
            <a:r>
              <a:rPr lang="en-US" sz="2000" dirty="0" err="1" smtClean="0"/>
              <a:t>.</a:t>
            </a:r>
            <a:endParaRPr lang="id-ID" sz="2000" dirty="0" smtClean="0"/>
          </a:p>
          <a:p>
            <a:endParaRPr lang="id-ID" sz="2000" dirty="0"/>
          </a:p>
        </p:txBody>
      </p:sp>
      <p:pic>
        <p:nvPicPr>
          <p:cNvPr id="4" name="Picture 3" descr="Petunjuk Pengisian SPT Tahunan PPh Orang Pribadi 2016 Bagi Wajib Pajak PP 46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14414" y="2057401"/>
            <a:ext cx="6786610" cy="3514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19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restitusi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diperhitungkan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yang lain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data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SPT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membubuhkan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r>
              <a:rPr lang="en-US" b="1" i="1" dirty="0" err="1" smtClean="0"/>
              <a:t>Langkah</a:t>
            </a:r>
            <a:r>
              <a:rPr lang="en-US" b="1" i="1" dirty="0" smtClean="0"/>
              <a:t> 1</a:t>
            </a:r>
            <a:r>
              <a:rPr lang="en-US" dirty="0" smtClean="0"/>
              <a:t>: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Rekapitulasi</a:t>
            </a:r>
            <a:r>
              <a:rPr lang="en-US" dirty="0" smtClean="0"/>
              <a:t> </a:t>
            </a:r>
            <a:r>
              <a:rPr lang="en-US" dirty="0" err="1" smtClean="0"/>
              <a:t>Peredaran</a:t>
            </a:r>
            <a:r>
              <a:rPr lang="en-US" dirty="0" smtClean="0"/>
              <a:t> Usaha </a:t>
            </a:r>
            <a:r>
              <a:rPr lang="en-US" dirty="0" err="1" smtClean="0"/>
              <a:t>Bruto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 descr="petunjuk pengisian SPT Tahunan PPh Orang Pribadi 2016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2166950"/>
            <a:ext cx="6000792" cy="4191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en-US" b="1" i="1" dirty="0" err="1" smtClean="0"/>
              <a:t>Langkah</a:t>
            </a:r>
            <a:r>
              <a:rPr lang="en-US" b="1" i="1" dirty="0" smtClean="0"/>
              <a:t> 2</a:t>
            </a:r>
            <a:r>
              <a:rPr lang="en-US" dirty="0" smtClean="0"/>
              <a:t>: </a:t>
            </a:r>
            <a:r>
              <a:rPr lang="en-US" dirty="0" err="1" smtClean="0"/>
              <a:t>Pengisian</a:t>
            </a:r>
            <a:r>
              <a:rPr lang="en-US" dirty="0" smtClean="0"/>
              <a:t> SPT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PPh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peredaran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PPh</a:t>
            </a:r>
            <a:r>
              <a:rPr lang="en-US" dirty="0" smtClean="0"/>
              <a:t> Final </a:t>
            </a:r>
            <a:r>
              <a:rPr lang="en-US" dirty="0" err="1" smtClean="0"/>
              <a:t>berdasarkan</a:t>
            </a:r>
            <a:r>
              <a:rPr lang="en-US" dirty="0" smtClean="0"/>
              <a:t> PP 46 </a:t>
            </a:r>
            <a:r>
              <a:rPr lang="en-US" dirty="0" err="1" smtClean="0"/>
              <a:t>Tahun</a:t>
            </a:r>
            <a:r>
              <a:rPr lang="en-US" dirty="0" smtClean="0"/>
              <a:t> 2013.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 descr="Petunjuk Pengisian SPT Tahunan PPh Orang Pribadi 2016 Bagi Wajib Pajak PP 46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500166" y="2619383"/>
            <a:ext cx="6119834" cy="33099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r>
              <a:rPr lang="en-US" dirty="0" err="1" smtClean="0"/>
              <a:t>Nomor</a:t>
            </a:r>
            <a:r>
              <a:rPr lang="en-US" dirty="0" smtClean="0"/>
              <a:t> 1: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2: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NPWP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NPWP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3: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4: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peredaran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5: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PPh</a:t>
            </a:r>
            <a:r>
              <a:rPr lang="en-US" dirty="0" smtClean="0"/>
              <a:t> Final </a:t>
            </a:r>
            <a:r>
              <a:rPr lang="en-US" dirty="0" err="1" smtClean="0"/>
              <a:t>Pasal</a:t>
            </a:r>
            <a:r>
              <a:rPr lang="en-US" dirty="0" smtClean="0"/>
              <a:t> 4 </a:t>
            </a:r>
            <a:r>
              <a:rPr lang="en-US" dirty="0" err="1" smtClean="0"/>
              <a:t>ayat</a:t>
            </a:r>
            <a:r>
              <a:rPr lang="en-US" dirty="0" smtClean="0"/>
              <a:t> 2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disetor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en-US" b="1" i="1" dirty="0" err="1" smtClean="0"/>
              <a:t>Langkah</a:t>
            </a:r>
            <a:r>
              <a:rPr lang="en-US" b="1" i="1" dirty="0" smtClean="0"/>
              <a:t> 3</a:t>
            </a:r>
            <a:r>
              <a:rPr lang="en-US" dirty="0" smtClean="0"/>
              <a:t>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saatnya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SPT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PPh</a:t>
            </a:r>
            <a:r>
              <a:rPr lang="en-US" dirty="0" smtClean="0"/>
              <a:t> OP </a:t>
            </a:r>
            <a:r>
              <a:rPr lang="en-US" dirty="0" err="1" smtClean="0"/>
              <a:t>Lampiran</a:t>
            </a:r>
            <a:r>
              <a:rPr lang="en-US" dirty="0" smtClean="0"/>
              <a:t> 1770-IV. </a:t>
            </a:r>
            <a:r>
              <a:rPr lang="en-US" dirty="0" err="1" smtClean="0"/>
              <a:t>Silakan</a:t>
            </a:r>
            <a:r>
              <a:rPr lang="en-US" dirty="0" smtClean="0"/>
              <a:t> </a:t>
            </a:r>
            <a:r>
              <a:rPr lang="id-ID" dirty="0" smtClean="0"/>
              <a:t>di</a:t>
            </a:r>
            <a:r>
              <a:rPr lang="en-US" dirty="0" err="1" smtClean="0"/>
              <a:t>buka</a:t>
            </a:r>
            <a:r>
              <a:rPr lang="en-US" dirty="0" smtClean="0"/>
              <a:t> data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id-ID" dirty="0" smtClean="0"/>
              <a:t>di</a:t>
            </a:r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 descr="Petunjuk Pengisian SPT Tahunan PPh Orang Pribadi 2016 Bagi Wajib Pajak PP 46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290" y="2600333"/>
            <a:ext cx="6500858" cy="361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Nomor</a:t>
            </a:r>
            <a:r>
              <a:rPr lang="en-US" dirty="0" smtClean="0"/>
              <a:t> 1: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2015.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SPT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PPh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2015 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31 </a:t>
            </a:r>
            <a:r>
              <a:rPr lang="en-US" dirty="0" err="1" smtClean="0"/>
              <a:t>Maret</a:t>
            </a:r>
            <a:r>
              <a:rPr lang="en-US" dirty="0" smtClean="0"/>
              <a:t> 2016.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2: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0115 </a:t>
            </a:r>
            <a:r>
              <a:rPr lang="en-US" dirty="0" err="1" smtClean="0"/>
              <a:t>s.d</a:t>
            </a:r>
            <a:r>
              <a:rPr lang="en-US" dirty="0" smtClean="0"/>
              <a:t> 1215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3: </a:t>
            </a:r>
            <a:r>
              <a:rPr lang="en-US" dirty="0" err="1" smtClean="0"/>
              <a:t>dicentang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disilang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. </a:t>
            </a:r>
            <a:r>
              <a:rPr lang="en-US" dirty="0" err="1" smtClean="0"/>
              <a:t>Bagi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4: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NPWP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5: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6: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, </a:t>
            </a:r>
            <a:r>
              <a:rPr lang="en-US" dirty="0" err="1" smtClean="0"/>
              <a:t>mobil</a:t>
            </a:r>
            <a:r>
              <a:rPr lang="en-US" dirty="0" smtClean="0"/>
              <a:t>, </a:t>
            </a:r>
            <a:r>
              <a:rPr lang="en-US" dirty="0" err="1" smtClean="0"/>
              <a:t>sepeda</a:t>
            </a:r>
            <a:r>
              <a:rPr lang="en-US" dirty="0" smtClean="0"/>
              <a:t> motor, </a:t>
            </a:r>
            <a:r>
              <a:rPr lang="en-US" dirty="0" err="1" smtClean="0"/>
              <a:t>tabungan</a:t>
            </a:r>
            <a:r>
              <a:rPr lang="en-US" dirty="0" smtClean="0"/>
              <a:t>, </a:t>
            </a:r>
            <a:r>
              <a:rPr lang="en-US" dirty="0" err="1" smtClean="0"/>
              <a:t>tanah</a:t>
            </a:r>
            <a:r>
              <a:rPr lang="en-US" dirty="0" smtClean="0"/>
              <a:t>. </a:t>
            </a:r>
            <a:r>
              <a:rPr lang="en-US" dirty="0" err="1" smtClean="0"/>
              <a:t>emas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7: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8: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9: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NOP.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r>
              <a:rPr lang="en-US" b="1" i="1" dirty="0" err="1" smtClean="0"/>
              <a:t>Langkah</a:t>
            </a:r>
            <a:r>
              <a:rPr lang="en-US" b="1" i="1" dirty="0" smtClean="0"/>
              <a:t> 4</a:t>
            </a:r>
            <a:r>
              <a:rPr lang="en-US" dirty="0" smtClean="0"/>
              <a:t>: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. </a:t>
            </a:r>
            <a:r>
              <a:rPr lang="en-US" dirty="0" err="1" smtClean="0"/>
              <a:t>Silakan</a:t>
            </a:r>
            <a:r>
              <a:rPr lang="en-US" dirty="0" smtClean="0"/>
              <a:t> </a:t>
            </a:r>
            <a:r>
              <a:rPr lang="id-ID" dirty="0" smtClean="0"/>
              <a:t>dibuka </a:t>
            </a:r>
            <a:r>
              <a:rPr lang="en-US" dirty="0" smtClean="0"/>
              <a:t>data </a:t>
            </a:r>
            <a:r>
              <a:rPr lang="en-US" dirty="0" err="1" smtClean="0"/>
              <a:t>hutang</a:t>
            </a:r>
            <a:r>
              <a:rPr lang="en-US" dirty="0" smtClean="0"/>
              <a:t> yang </a:t>
            </a:r>
            <a:r>
              <a:rPr lang="id-ID" dirty="0" smtClean="0"/>
              <a:t>di</a:t>
            </a:r>
            <a:r>
              <a:rPr lang="en-US" dirty="0" err="1" smtClean="0"/>
              <a:t>miliki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isikan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 descr="Petunjuk Pengisian SPT Tahunan PPh Orang Pribadi 2016 Bagi Wajib Pajak PP 46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2143116"/>
            <a:ext cx="6286544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Nomor</a:t>
            </a:r>
            <a:r>
              <a:rPr lang="en-US" dirty="0" smtClean="0"/>
              <a:t> 1: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2: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Bank BRI, Bank BNI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3: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4: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peminjaman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5: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yang </a:t>
            </a:r>
            <a:r>
              <a:rPr lang="en-US" dirty="0" err="1" smtClean="0"/>
              <a:t>tersisa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1001</Words>
  <Application>Microsoft Office PowerPoint</Application>
  <PresentationFormat>On-screen Show (4:3)</PresentationFormat>
  <Paragraphs>74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Petunjuk Pengisian SPT Tahunan PPh Orang Pribadi 2016</vt:lpstr>
      <vt:lpstr>Petunjuk Pengisian SPT Tahunan PPh Orang Pribadi 2016 Bagi Wajib Pajak PP 46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Petunjuk Pengisian SPT Tahunan PPh Orang Pribadi 2016</dc:title>
  <dc:creator>asus</dc:creator>
  <cp:lastModifiedBy>asus</cp:lastModifiedBy>
  <cp:revision>14</cp:revision>
  <dcterms:created xsi:type="dcterms:W3CDTF">2016-06-09T03:47:34Z</dcterms:created>
  <dcterms:modified xsi:type="dcterms:W3CDTF">2016-06-09T04:33:47Z</dcterms:modified>
</cp:coreProperties>
</file>